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6"/>
  </p:notesMasterIdLst>
  <p:sldIdLst>
    <p:sldId id="257" r:id="rId2"/>
    <p:sldId id="274" r:id="rId3"/>
    <p:sldId id="275" r:id="rId4"/>
    <p:sldId id="276" r:id="rId5"/>
    <p:sldId id="307" r:id="rId6"/>
    <p:sldId id="296" r:id="rId7"/>
    <p:sldId id="308" r:id="rId8"/>
    <p:sldId id="309" r:id="rId9"/>
    <p:sldId id="292" r:id="rId10"/>
    <p:sldId id="315" r:id="rId11"/>
    <p:sldId id="291" r:id="rId12"/>
    <p:sldId id="293" r:id="rId13"/>
    <p:sldId id="316" r:id="rId14"/>
    <p:sldId id="317" r:id="rId15"/>
    <p:sldId id="318" r:id="rId16"/>
    <p:sldId id="310" r:id="rId17"/>
    <p:sldId id="312" r:id="rId18"/>
    <p:sldId id="311" r:id="rId19"/>
    <p:sldId id="313" r:id="rId20"/>
    <p:sldId id="320" r:id="rId21"/>
    <p:sldId id="319" r:id="rId22"/>
    <p:sldId id="321" r:id="rId23"/>
    <p:sldId id="314" r:id="rId24"/>
    <p:sldId id="263" r:id="rId25"/>
    <p:sldId id="264" r:id="rId26"/>
    <p:sldId id="300" r:id="rId27"/>
    <p:sldId id="265" r:id="rId28"/>
    <p:sldId id="306" r:id="rId29"/>
    <p:sldId id="285" r:id="rId30"/>
    <p:sldId id="294" r:id="rId31"/>
    <p:sldId id="288" r:id="rId32"/>
    <p:sldId id="283" r:id="rId33"/>
    <p:sldId id="277" r:id="rId34"/>
    <p:sldId id="26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94660"/>
  </p:normalViewPr>
  <p:slideViewPr>
    <p:cSldViewPr>
      <p:cViewPr varScale="1">
        <p:scale>
          <a:sx n="69" d="100"/>
          <a:sy n="6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FCC582-049D-435F-9C7C-D063717D9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82134-750C-47E7-BEC1-CE00A41991C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6CC09-706B-4D44-A621-F2FBF609E65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AC5C-958F-4871-BFF7-1C0ED95046C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72F3-AC5B-4D98-8739-CFABC7FA1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58FE-D3F1-4018-A6DF-34A991090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E631-FA13-42D0-A033-DC84190B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00C979-FF2D-401F-83AA-4FAF607A2A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501D-7574-4346-BC92-1F918704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F752-038D-4F1D-BBE7-4971F69C5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43BD-D18F-4F63-98AD-7AD2FF26E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3BED-B172-41DF-B84A-3C04939A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54D2-FA9C-46B4-921E-3131281E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7343-227E-41FD-AB8B-5098BC2AF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33DC-66DE-44BD-8875-D5E95E8C5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F614-47B8-4A88-8503-1D662BD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5F3571-18B2-4364-9A20-73E70BE14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../../Owner/My%20Documents/?region=illinois" TargetMode="External"/><Relationship Id="rId3" Type="http://schemas.openxmlformats.org/officeDocument/2006/relationships/image" Target="../media/image7.png"/><Relationship Id="rId7" Type="http://schemas.openxmlformats.org/officeDocument/2006/relationships/hyperlink" Target="../../Owner/My%20Documents/?region=guatemal" TargetMode="External"/><Relationship Id="rId12" Type="http://schemas.openxmlformats.org/officeDocument/2006/relationships/hyperlink" Target="../../Owner/My%20Documents/?region=i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Owner/My%20Documents/?region=honduras" TargetMode="External"/><Relationship Id="rId11" Type="http://schemas.openxmlformats.org/officeDocument/2006/relationships/hyperlink" Target="../../Owner/My%20Documents/?region=michigan" TargetMode="External"/><Relationship Id="rId5" Type="http://schemas.openxmlformats.org/officeDocument/2006/relationships/hyperlink" Target="../../Owner/My%20Documents/?region=nicragua" TargetMode="External"/><Relationship Id="rId10" Type="http://schemas.openxmlformats.org/officeDocument/2006/relationships/hyperlink" Target="../../Owner/My%20Documents/?region=minesota" TargetMode="External"/><Relationship Id="rId4" Type="http://schemas.openxmlformats.org/officeDocument/2006/relationships/hyperlink" Target="../../Owner/My%20Documents/?region=npacific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Welcome to         El Salvador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7" name="Picture 5" descr="El Salvador July 2007 2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8" y="2208213"/>
            <a:ext cx="5484812" cy="433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hotel, lots of restaurants and shopping are located in San Salvador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28600"/>
            <a:ext cx="4038600" cy="30289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505200"/>
            <a:ext cx="2419350" cy="32258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3429000" cy="25717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1586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Xmas pics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30588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Xmas pics 9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0386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648200" y="4904509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There are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 wide variety of indoor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outdoor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businesses – highlighting the formal and informal economies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3048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Xmas pics 489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687638"/>
            <a:ext cx="5334000" cy="399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entral Market 2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51263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In the capital you can buy artisan crafts and you can see the San Salvador volcano.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 and you can find lots of awesome new foods to sample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447800"/>
            <a:ext cx="3327400" cy="2495550"/>
          </a:xfr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439391"/>
            <a:ext cx="2328863" cy="3105150"/>
          </a:xfr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2209800"/>
            <a:ext cx="2663239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4038600"/>
            <a:ext cx="3378200" cy="2533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430" y="4572000"/>
            <a:ext cx="2106993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3" descr="pupus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199933"/>
            <a:ext cx="2772003" cy="2019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3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04800"/>
            <a:ext cx="5562600" cy="3352800"/>
          </a:xfr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Salvadoran Lutheran Church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Obispado</a:t>
            </a:r>
            <a:r>
              <a:rPr lang="en-US" dirty="0" smtClean="0"/>
              <a:t>, Resurrection, the Lutheran Clinic and Homeless shelter are located in San Salvador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810000"/>
            <a:ext cx="3810000" cy="28575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9530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 of El Salvador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3" l="0" r="97500">
                        <a14:foregroundMark x1="44000" y1="42534" x2="44000" y2="42534"/>
                        <a14:foregroundMark x1="93750" y1="59729" x2="93750" y2="59729"/>
                        <a14:foregroundMark x1="86750" y1="96833" x2="86750" y2="96833"/>
                        <a14:foregroundMark x1="97500" y1="76471" x2="97500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8458200" cy="46731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7391400" y="1219200"/>
            <a:ext cx="9144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10000" y="838200"/>
            <a:ext cx="1600200" cy="1981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457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Los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Héroes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838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Pasaquina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Linda Muth\AppData\Local\Microsoft\Windows\Temporary Internet Files\Content.IE5\GS548M4X\MP91021641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192" y="3629891"/>
            <a:ext cx="61227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89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20414"/>
            <a:ext cx="2667000" cy="2527786"/>
          </a:xfrm>
        </p:spPr>
        <p:txBody>
          <a:bodyPr>
            <a:normAutofit/>
          </a:bodyPr>
          <a:lstStyle/>
          <a:p>
            <a:r>
              <a:rPr lang="en-US" dirty="0" smtClean="0"/>
              <a:t>The               Salvadoran Lutheran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643904"/>
            <a:ext cx="441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all started with Robert </a:t>
            </a:r>
            <a:r>
              <a:rPr lang="en-US" dirty="0" err="1" smtClean="0"/>
              <a:t>Gussick</a:t>
            </a:r>
            <a:r>
              <a:rPr lang="en-US" dirty="0" smtClean="0"/>
              <a:t>, a Missouri Synod Lutheran from Milwaukee, Wisconsin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2567">
            <a:off x="2725286" y="386875"/>
            <a:ext cx="5977504" cy="14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2898">
            <a:off x="2602766" y="2129224"/>
            <a:ext cx="6222545" cy="32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13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286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4673">
            <a:off x="4770389" y="1456173"/>
            <a:ext cx="4150524" cy="3112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494">
            <a:off x="437351" y="3465206"/>
            <a:ext cx="4343400" cy="2896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780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Salvadoran Lutheran Church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now has about 70 congregations, with more than 30 ordained pastors and a big team of diaconal and lay pastors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6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743200" y="2514600"/>
            <a:ext cx="3352800" cy="17526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00" b="1"/>
              <a:t>Iglesia Luterana Salvadoreña</a:t>
            </a:r>
          </a:p>
          <a:p>
            <a:pPr algn="ctr"/>
            <a:r>
              <a:rPr lang="en-US" sz="1900" b="1"/>
              <a:t>Salvadoran Lutheran Church</a:t>
            </a:r>
          </a:p>
          <a:p>
            <a:pPr algn="ctr"/>
            <a:r>
              <a:rPr lang="en-US" sz="1900" b="1"/>
              <a:t>Bishop Medardo Gόmez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2743200" y="304800"/>
            <a:ext cx="1295400" cy="1287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German</a:t>
            </a:r>
          </a:p>
          <a:p>
            <a:pPr algn="ctr"/>
            <a:r>
              <a:rPr lang="en-US"/>
              <a:t>Lutheran</a:t>
            </a:r>
          </a:p>
          <a:p>
            <a:pPr algn="ctr"/>
            <a:r>
              <a:rPr lang="en-US"/>
              <a:t>Church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715000" y="228600"/>
            <a:ext cx="1295400" cy="133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Swedish</a:t>
            </a:r>
          </a:p>
          <a:p>
            <a:pPr algn="ctr"/>
            <a:r>
              <a:rPr lang="en-US"/>
              <a:t>Lutheran</a:t>
            </a:r>
          </a:p>
          <a:p>
            <a:pPr algn="ctr"/>
            <a:r>
              <a:rPr lang="en-US"/>
              <a:t>Church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038600" y="9144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Finish</a:t>
            </a:r>
          </a:p>
          <a:p>
            <a:pPr algn="ctr"/>
            <a:r>
              <a:rPr lang="en-US" dirty="0"/>
              <a:t>Lutheran</a:t>
            </a:r>
          </a:p>
          <a:p>
            <a:pPr algn="ctr"/>
            <a:r>
              <a:rPr lang="en-US" dirty="0"/>
              <a:t>Church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486400" y="4343400"/>
            <a:ext cx="1295400" cy="12122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Individuals &amp;</a:t>
            </a:r>
          </a:p>
          <a:p>
            <a:pPr algn="ctr"/>
            <a:r>
              <a:rPr lang="en-US" dirty="0"/>
              <a:t>Congregations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247900" y="5273675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Metro-</a:t>
            </a:r>
          </a:p>
          <a:p>
            <a:pPr algn="ctr"/>
            <a:r>
              <a:rPr lang="en-US" dirty="0"/>
              <a:t>Washington DC</a:t>
            </a:r>
          </a:p>
          <a:p>
            <a:pPr algn="ctr"/>
            <a:r>
              <a:rPr lang="en-US" dirty="0"/>
              <a:t>Synod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116013" y="4267199"/>
            <a:ext cx="1447800" cy="1288473"/>
          </a:xfrm>
          <a:prstGeom prst="ellipse">
            <a:avLst/>
          </a:prstGeom>
          <a:solidFill>
            <a:srgbClr val="FFA74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Greater</a:t>
            </a:r>
          </a:p>
          <a:p>
            <a:pPr algn="ctr"/>
            <a:r>
              <a:rPr lang="en-US" dirty="0"/>
              <a:t>Milwaukee</a:t>
            </a:r>
          </a:p>
          <a:p>
            <a:pPr algn="ctr"/>
            <a:r>
              <a:rPr lang="en-US" dirty="0"/>
              <a:t>Synod</a:t>
            </a:r>
          </a:p>
          <a:p>
            <a:pPr algn="ctr"/>
            <a:r>
              <a:rPr lang="en-US" sz="1400" dirty="0"/>
              <a:t>Bishop Jeff</a:t>
            </a:r>
          </a:p>
        </p:txBody>
      </p:sp>
      <p:sp>
        <p:nvSpPr>
          <p:cNvPr id="5129" name="Puzzle3"/>
          <p:cNvSpPr>
            <a:spLocks noEditPoints="1" noChangeArrowheads="1"/>
          </p:cNvSpPr>
          <p:nvPr/>
        </p:nvSpPr>
        <p:spPr bwMode="auto">
          <a:xfrm>
            <a:off x="7543800" y="228600"/>
            <a:ext cx="1138238" cy="1524000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Puzzle2"/>
          <p:cNvSpPr>
            <a:spLocks noEditPoints="1" noChangeArrowheads="1"/>
          </p:cNvSpPr>
          <p:nvPr/>
        </p:nvSpPr>
        <p:spPr bwMode="auto">
          <a:xfrm>
            <a:off x="6858000" y="5105400"/>
            <a:ext cx="1816100" cy="1387475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Puzzle4"/>
          <p:cNvSpPr>
            <a:spLocks noEditPoints="1" noChangeArrowheads="1"/>
          </p:cNvSpPr>
          <p:nvPr/>
        </p:nvSpPr>
        <p:spPr bwMode="auto">
          <a:xfrm>
            <a:off x="228600" y="2667000"/>
            <a:ext cx="1095375" cy="177482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Puzzle1"/>
          <p:cNvSpPr>
            <a:spLocks noEditPoints="1" noChangeArrowheads="1"/>
          </p:cNvSpPr>
          <p:nvPr/>
        </p:nvSpPr>
        <p:spPr bwMode="auto">
          <a:xfrm>
            <a:off x="0" y="228600"/>
            <a:ext cx="1839913" cy="1058863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30213" y="5851525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ELCA Bishop  Mark Hanson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714500" y="1287463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Lutheran</a:t>
            </a:r>
          </a:p>
          <a:p>
            <a:pPr algn="ctr"/>
            <a:r>
              <a:rPr lang="en-US" dirty="0"/>
              <a:t>Church of </a:t>
            </a:r>
          </a:p>
          <a:p>
            <a:pPr algn="ctr"/>
            <a:r>
              <a:rPr lang="en-US" dirty="0"/>
              <a:t>Norway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419600" y="5334000"/>
            <a:ext cx="1295400" cy="1250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Sierra Pacific</a:t>
            </a:r>
          </a:p>
          <a:p>
            <a:pPr algn="ctr"/>
            <a:r>
              <a:rPr lang="en-US"/>
              <a:t>Synod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411682" y="4441825"/>
            <a:ext cx="1312718" cy="12662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Southern</a:t>
            </a:r>
          </a:p>
          <a:p>
            <a:pPr algn="ctr"/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28600" y="1287463"/>
            <a:ext cx="1406236" cy="1227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ELC</a:t>
            </a:r>
          </a:p>
          <a:p>
            <a:pPr algn="ctr"/>
            <a:r>
              <a:rPr lang="en-US" dirty="0" smtClean="0"/>
              <a:t>(Canada)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0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34104E-6 L 0.01667 0.23306 " pathEditMode="relative" ptsTypes="AA">
                                      <p:cBhvr>
                                        <p:cTn id="4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4162E-6 L 0.68333 0.29966 " pathEditMode="relative" ptsTypes="AA">
                                      <p:cBhvr>
                                        <p:cTn id="4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44509E-6 L 0.69999 0.03329 " pathEditMode="relative" ptsTypes="AA">
                                      <p:cBhvr>
                                        <p:cTn id="5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62 L 0.05069 -0.312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9" grpId="0" animBg="1"/>
      <p:bldP spid="5130" grpId="0" animBg="1"/>
      <p:bldP spid="5131" grpId="0" animBg="1"/>
      <p:bldP spid="5132" grpId="0" animBg="1"/>
      <p:bldP spid="5133" grpId="0"/>
      <p:bldP spid="5134" grpId="0" animBg="1"/>
      <p:bldP spid="513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 in the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World 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is El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Salvador?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</p:txBody>
      </p:sp>
      <p:pic>
        <p:nvPicPr>
          <p:cNvPr id="24579" name="Picture 3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667000" y="3276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 descr="http://nukoda.com/wp-content/uploads/2008/08/thumb_carmen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775855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747962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4000" dir="221219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 of El Salvador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3" l="0" r="97500">
                        <a14:foregroundMark x1="44000" y1="42534" x2="44000" y2="42534"/>
                        <a14:foregroundMark x1="93750" y1="59729" x2="93750" y2="59729"/>
                        <a14:foregroundMark x1="86750" y1="96833" x2="86750" y2="96833"/>
                        <a14:foregroundMark x1="97500" y1="76471" x2="97500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8458200" cy="46731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7391400" y="1219200"/>
            <a:ext cx="9144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10000" y="838200"/>
            <a:ext cx="1600200" cy="1981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457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Los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Héroes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838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Pasaquina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Linda Muth\AppData\Local\Microsoft\Windows\Temporary Internet Files\Content.IE5\GS548M4X\MP91021641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192" y="3629891"/>
            <a:ext cx="61227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09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5334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Héroes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38400"/>
            <a:ext cx="2377440" cy="1371600"/>
          </a:xfrm>
        </p:spPr>
        <p:txBody>
          <a:bodyPr/>
          <a:lstStyle/>
          <a:p>
            <a:r>
              <a:rPr lang="en-US" dirty="0" smtClean="0"/>
              <a:t>is located just north of San Salvador – 45 minutes by car and 2 ½ hours on 2 or 3 buses</a:t>
            </a:r>
            <a:endParaRPr lang="en-US" dirty="0"/>
          </a:p>
        </p:txBody>
      </p:sp>
      <p:pic>
        <p:nvPicPr>
          <p:cNvPr id="7" name="Picture 4" descr="Xmas pics 0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58491"/>
            <a:ext cx="2641600" cy="19812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68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5450" y="2514600"/>
            <a:ext cx="4043749" cy="4099142"/>
          </a:xfrm>
          <a:ln w="28575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Héroes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was founded in 1996 as a resettlement for IDP community after the Salvadoran Civil War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52400"/>
            <a:ext cx="4205696" cy="2924972"/>
          </a:xfrm>
          <a:prstGeom prst="rect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6725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495800" y="4038600"/>
            <a:ext cx="4419600" cy="2590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ELCA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638800" y="4724400"/>
            <a:ext cx="2971800" cy="16764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b="1" dirty="0"/>
              <a:t>Greater Milwaukee Synod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086600" y="4800600"/>
            <a:ext cx="1143000" cy="762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St.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John’s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04800" y="228600"/>
            <a:ext cx="4495800" cy="3429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Communion of Lutheran Churches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 Central America (CILCA)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371600" y="25146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Salvadoran</a:t>
            </a:r>
          </a:p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Lutheran</a:t>
            </a:r>
          </a:p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Church (ILS)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438400" y="457200"/>
            <a:ext cx="1905000" cy="83820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Honduras, 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Guatemala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457200"/>
            <a:ext cx="16764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Costa Rica,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Nicaragua</a:t>
            </a:r>
          </a:p>
        </p:txBody>
      </p:sp>
      <p:cxnSp>
        <p:nvCxnSpPr>
          <p:cNvPr id="3081" name="AutoShape 9"/>
          <p:cNvCxnSpPr>
            <a:cxnSpLocks noChangeShapeType="1"/>
            <a:stCxn id="3077" idx="2"/>
            <a:endCxn id="3074" idx="1"/>
          </p:cNvCxnSpPr>
          <p:nvPr/>
        </p:nvCxnSpPr>
        <p:spPr bwMode="auto">
          <a:xfrm rot="16200000" flipH="1">
            <a:off x="2686050" y="3524250"/>
            <a:ext cx="1676400" cy="1943100"/>
          </a:xfrm>
          <a:prstGeom prst="curvedConnector2">
            <a:avLst/>
          </a:prstGeom>
          <a:noFill/>
          <a:ln w="63500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1000" y="4876800"/>
            <a:ext cx="3124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Lutheran World Federation (FLM)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334000" y="1600200"/>
            <a:ext cx="1219200" cy="1295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Los </a:t>
            </a:r>
          </a:p>
          <a:p>
            <a:pPr algn="ctr"/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Héroes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400800" y="1600200"/>
            <a:ext cx="1219200" cy="1295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St.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John’s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971800" y="2590800"/>
            <a:ext cx="1371600" cy="762000"/>
          </a:xfrm>
          <a:prstGeom prst="flowChartAlternateProcess">
            <a:avLst/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Los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Héroes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de la Fe</a:t>
            </a:r>
          </a:p>
        </p:txBody>
      </p:sp>
      <p:cxnSp>
        <p:nvCxnSpPr>
          <p:cNvPr id="3086" name="AutoShape 14"/>
          <p:cNvCxnSpPr>
            <a:cxnSpLocks noChangeShapeType="1"/>
            <a:stCxn id="3078" idx="3"/>
            <a:endCxn id="3075" idx="1"/>
          </p:cNvCxnSpPr>
          <p:nvPr/>
        </p:nvCxnSpPr>
        <p:spPr bwMode="auto">
          <a:xfrm>
            <a:off x="4495800" y="3009900"/>
            <a:ext cx="1143000" cy="25527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410200" y="533400"/>
            <a:ext cx="2971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Sister Churches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562600" y="990600"/>
            <a:ext cx="3276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Companion Synods</a:t>
            </a:r>
          </a:p>
        </p:txBody>
      </p:sp>
    </p:spTree>
    <p:extLst>
      <p:ext uri="{BB962C8B-B14F-4D97-AF65-F5344CB8AC3E}">
        <p14:creationId xmlns:p14="http://schemas.microsoft.com/office/powerpoint/2010/main" val="1434779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2" grpId="0"/>
      <p:bldP spid="3085" grpId="0" animBg="1"/>
      <p:bldP spid="3087" grpId="0"/>
      <p:bldP spid="30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43600" y="4572000"/>
            <a:ext cx="2819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Sunday School</a:t>
            </a:r>
            <a:endParaRPr lang="en-US" sz="25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1275" name="Picture 11" descr="El Salvador July 2007 1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953000" cy="331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52800"/>
            <a:ext cx="436880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El Salvador July 2007 151"/>
          <p:cNvPicPr>
            <a:picLocks noChangeAspect="1" noChangeArrowheads="1"/>
          </p:cNvPicPr>
          <p:nvPr/>
        </p:nvPicPr>
        <p:blipFill>
          <a:blip r:embed="rId2" cstate="email">
            <a:lum bright="-12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3429000" cy="297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gust 2006 188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175" y="230188"/>
            <a:ext cx="5103813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Marta Rene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909166"/>
            <a:ext cx="3743325" cy="367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El Salvador July 2007 1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140111" cy="303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Antonio Sand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1676400"/>
            <a:ext cx="37147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l Salvador July 2007 3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006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Julia's Latrina Debbi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182" y="3964641"/>
            <a:ext cx="3539836" cy="2664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 1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73" y="200025"/>
            <a:ext cx="4432527" cy="334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Picture 1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592" y="372656"/>
            <a:ext cx="40005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ES Container Trip 06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7842" y="3737429"/>
            <a:ext cx="6223000" cy="2927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1873" y="4343400"/>
            <a:ext cx="23557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Los </a:t>
            </a:r>
            <a:r>
              <a:rPr lang="en-US" sz="35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Héroes</a:t>
            </a:r>
            <a:r>
              <a:rPr lang="en-US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35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   School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El Salvador 2005 Adams 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325022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257800" y="31172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Entrepreneurship 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6" name="Picture 4" descr="DSC01437_012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2133600"/>
            <a:ext cx="453424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019_7_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096000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El Salvador 2005 Adams 2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09900"/>
            <a:ext cx="4860925" cy="364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Chores…                             and a small business.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entral_america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752725"/>
            <a:ext cx="5257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 rot="6761628">
            <a:off x="1066800" y="46482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5" name="Picture 5" descr="Linda's pics 015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334000" cy="399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3124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El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Salvador is in Central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America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867400" y="4495800"/>
            <a:ext cx="3048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El Salvador is the only CA country without an Atlantic coast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soccer fie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05125"/>
            <a:ext cx="4419600" cy="3646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11480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46" y="3657600"/>
            <a:ext cx="3886327" cy="2591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94" name="Picture 2" descr="C:\Users\Linda Muth\AppData\Local\Microsoft\Windows\Temporary Internet Files\Content.IE5\MT8WIRIJ\MP900404938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095" y1="27733" x2="38095" y2="27733"/>
                        <a14:foregroundMark x1="58190" y1="23467" x2="58190" y2="23467"/>
                        <a14:foregroundMark x1="58190" y1="23733" x2="66667" y2="45067"/>
                        <a14:foregroundMark x1="66667" y1="45067" x2="66667" y2="45067"/>
                        <a14:foregroundMark x1="38286" y1="28400" x2="38286" y2="28400"/>
                        <a14:foregroundMark x1="38286" y1="28400" x2="33524" y2="22000"/>
                        <a14:foregroundMark x1="33524" y1="22000" x2="33524" y2="22000"/>
                        <a14:foregroundMark x1="58476" y1="39600" x2="58476" y2="39600"/>
                        <a14:foregroundMark x1="58476" y1="25333" x2="38286" y2="27733"/>
                        <a14:foregroundMark x1="56286" y1="15867" x2="65143" y2="23200"/>
                        <a14:foregroundMark x1="38952" y1="17467" x2="29048" y2="26800"/>
                        <a14:foregroundMark x1="72762" y1="21733" x2="72762" y2="21733"/>
                        <a14:foregroundMark x1="24758" y1="47208" x2="28865" y2="60237"/>
                        <a14:backgroundMark x1="23188" y1="53976" x2="11957" y2="55161"/>
                        <a14:backgroundMark x1="25242" y1="60237" x2="32005" y2="71404"/>
                        <a14:backgroundMark x1="34420" y1="72589" x2="34420" y2="7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421" y="457200"/>
            <a:ext cx="3446492" cy="24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El Salvador July 2007 1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197802"/>
            <a:ext cx="2514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August 2006 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08013"/>
            <a:ext cx="3384550" cy="350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MCj0435081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8859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ummer 2008 14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3795"/>
            <a:ext cx="3860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unset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5 Ren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3711"/>
            <a:ext cx="3884613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ugust 2006 10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542599"/>
            <a:ext cx="4436919" cy="3038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ugust 2006 118"/>
          <p:cNvPicPr>
            <a:picLocks noChangeAspect="1" noChangeArrowheads="1"/>
          </p:cNvPicPr>
          <p:nvPr/>
        </p:nvPicPr>
        <p:blipFill rotWithShape="1">
          <a:blip r:embed="rId4" cstate="email">
            <a:lum bright="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4197926"/>
            <a:ext cx="3729038" cy="235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19" y="257340"/>
            <a:ext cx="4228880" cy="3171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ugust 2006 09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" y="3468914"/>
            <a:ext cx="4419600" cy="3122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116286" y="5051878"/>
            <a:ext cx="350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When you order fish in El Salvador…</a:t>
            </a:r>
            <a:endParaRPr lang="en-US" sz="30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19075"/>
            <a:ext cx="3545681" cy="472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93675"/>
            <a:ext cx="4610100" cy="3082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-3175" y="1981200"/>
          <a:ext cx="257175" cy="214313"/>
        </p:xfrm>
        <a:graphic>
          <a:graphicData uri="http://schemas.openxmlformats.org/drawingml/2006/table">
            <a:tbl>
              <a:tblPr/>
              <a:tblGrid>
                <a:gridCol w="257175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3581400" y="4419600"/>
            <a:ext cx="2590800" cy="2057400"/>
            <a:chOff x="30" y="168"/>
            <a:chExt cx="3351" cy="2778"/>
          </a:xfrm>
        </p:grpSpPr>
        <p:pic>
          <p:nvPicPr>
            <p:cNvPr id="27657" name="Picture 9" descr="El Salvador"/>
            <p:cNvPicPr>
              <a:picLocks noChangeAspect="1" noChangeArrowheads="1"/>
            </p:cNvPicPr>
            <p:nvPr/>
          </p:nvPicPr>
          <p:blipFill>
            <a:blip r:embed="rId3" cstate="email">
              <a:lum bright="-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828"/>
              <a:ext cx="3300" cy="2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8" name="Rectangle 10">
              <a:hlinkClick r:id="rId4" action="ppaction://hlinkfile" tooltip="North Pacific Ocean"/>
            </p:cNvPr>
            <p:cNvSpPr>
              <a:spLocks noChangeArrowheads="1"/>
            </p:cNvSpPr>
            <p:nvPr/>
          </p:nvSpPr>
          <p:spPr bwMode="auto">
            <a:xfrm>
              <a:off x="1098" y="1980"/>
              <a:ext cx="816" cy="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9" name="Rectangle 11">
              <a:hlinkClick r:id="rId5" action="ppaction://hlinkfile" tooltip="Nicaragua"/>
            </p:cNvPr>
            <p:cNvSpPr>
              <a:spLocks noChangeArrowheads="1"/>
            </p:cNvSpPr>
            <p:nvPr/>
          </p:nvSpPr>
          <p:spPr bwMode="auto">
            <a:xfrm>
              <a:off x="2802" y="1932"/>
              <a:ext cx="468" cy="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0" name="Rectangle 12">
              <a:hlinkClick r:id="rId6" action="ppaction://hlinkfile" tooltip="Honduras"/>
            </p:cNvPr>
            <p:cNvSpPr>
              <a:spLocks noChangeArrowheads="1"/>
            </p:cNvSpPr>
            <p:nvPr/>
          </p:nvSpPr>
          <p:spPr bwMode="auto">
            <a:xfrm>
              <a:off x="2178" y="168"/>
              <a:ext cx="510" cy="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1" name="Rectangle 13">
              <a:hlinkClick r:id="rId7" action="ppaction://hlinkfile" tooltip="Guatemala"/>
            </p:cNvPr>
            <p:cNvSpPr>
              <a:spLocks noChangeArrowheads="1"/>
            </p:cNvSpPr>
            <p:nvPr/>
          </p:nvSpPr>
          <p:spPr bwMode="auto">
            <a:xfrm>
              <a:off x="30" y="264"/>
              <a:ext cx="576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7662" name="Group 14"/>
          <p:cNvGraphicFramePr>
            <a:graphicFrameLocks noGrp="1"/>
          </p:cNvGraphicFramePr>
          <p:nvPr/>
        </p:nvGraphicFramePr>
        <p:xfrm>
          <a:off x="-3175" y="5503863"/>
          <a:ext cx="257175" cy="214313"/>
        </p:xfrm>
        <a:graphic>
          <a:graphicData uri="http://schemas.openxmlformats.org/drawingml/2006/table">
            <a:tbl>
              <a:tblPr/>
              <a:tblGrid>
                <a:gridCol w="257175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8" name="Picture 20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1095375"/>
            <a:ext cx="9525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9" name="Picture 21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1339850"/>
            <a:ext cx="9525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0" name="Picture 22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7640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1" name="Picture 23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027238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2" name="Picture 24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54990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066800" y="381000"/>
            <a:ext cx="6781800" cy="4419600"/>
            <a:chOff x="60" y="385"/>
            <a:chExt cx="3321" cy="2118"/>
          </a:xfrm>
        </p:grpSpPr>
        <p:pic>
          <p:nvPicPr>
            <p:cNvPr id="27674" name="Picture 26" descr="Wisconsi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385"/>
              <a:ext cx="3300" cy="2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5" name="Rectangle 27">
              <a:hlinkClick r:id="rId10" action="ppaction://hlinkfile" tooltip="Minnesota"/>
            </p:cNvPr>
            <p:cNvSpPr>
              <a:spLocks noChangeArrowheads="1"/>
            </p:cNvSpPr>
            <p:nvPr/>
          </p:nvSpPr>
          <p:spPr bwMode="auto">
            <a:xfrm>
              <a:off x="60" y="486"/>
              <a:ext cx="51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6" name="Rectangle 28">
              <a:hlinkClick r:id="rId11" action="ppaction://hlinkfile" tooltip="Michigan"/>
            </p:cNvPr>
            <p:cNvSpPr>
              <a:spLocks noChangeArrowheads="1"/>
            </p:cNvSpPr>
            <p:nvPr/>
          </p:nvSpPr>
          <p:spPr bwMode="auto">
            <a:xfrm>
              <a:off x="2796" y="1512"/>
              <a:ext cx="450" cy="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7" name="Rectangle 29">
              <a:hlinkClick r:id="rId12" action="ppaction://hlinkfile" tooltip="Iowa"/>
            </p:cNvPr>
            <p:cNvSpPr>
              <a:spLocks noChangeArrowheads="1"/>
            </p:cNvSpPr>
            <p:nvPr/>
          </p:nvSpPr>
          <p:spPr bwMode="auto">
            <a:xfrm>
              <a:off x="486" y="1830"/>
              <a:ext cx="240" cy="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8" name="Rectangle 30">
              <a:hlinkClick r:id="rId13" action="ppaction://hlinkfile" tooltip="Illinois"/>
            </p:cNvPr>
            <p:cNvSpPr>
              <a:spLocks noChangeArrowheads="1"/>
            </p:cNvSpPr>
            <p:nvPr/>
          </p:nvSpPr>
          <p:spPr bwMode="auto">
            <a:xfrm>
              <a:off x="1776" y="2034"/>
              <a:ext cx="294" cy="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04800" y="4953000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Let’s compare…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29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Some Facts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Population 6.1 million;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1.7 million in San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Salvador (capital)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Size – about size of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Massachusetts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Most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densely populated country in the Americas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25% of population lives outside the country (mostly in US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Government is a Democracy, with President &amp; Legislature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Crops –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coffee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sugar, livestock, corn, rice,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beans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Daily wage in agriculture is $3.54; in commerce it is $6.92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 gallon of milk at the grocery store costs $5.12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Most people speak Spanish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Approximately 50%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Roman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Catholic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Approximately 1% Lutheran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7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El Salvador July 2005 086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1"/>
            <a:ext cx="4407209" cy="304436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06709" y="556260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El Salvador has a rainy season and a dry season.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19350"/>
            <a:ext cx="4191000" cy="31432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El Salvador Weather</a:t>
            </a:r>
          </a:p>
        </p:txBody>
      </p:sp>
      <p:graphicFrame>
        <p:nvGraphicFramePr>
          <p:cNvPr id="4413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78233"/>
              </p:ext>
            </p:extLst>
          </p:nvPr>
        </p:nvGraphicFramePr>
        <p:xfrm>
          <a:off x="1973263" y="841375"/>
          <a:ext cx="4808537" cy="5863596"/>
        </p:xfrm>
        <a:graphic>
          <a:graphicData uri="http://schemas.openxmlformats.org/drawingml/2006/table">
            <a:tbl>
              <a:tblPr/>
              <a:tblGrid>
                <a:gridCol w="1049337"/>
                <a:gridCol w="1358900"/>
                <a:gridCol w="1357313"/>
                <a:gridCol w="1042987"/>
              </a:tblGrid>
              <a:tr h="366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Month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Mean Temperature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Mean Total Precipitation (mm)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641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Daily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Minimum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Daily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Maximum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61.3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86.5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Feb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62.2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86.2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63.9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89.6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Apr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66.2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90.0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68.0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87.4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152.0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67.3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85.1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292.0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66.4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86.2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316.0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Aug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66.7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311.0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Sep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66.9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84.2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348.0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66.2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84.4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217.0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Nov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64.2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84.2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E6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Dec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62.4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85.3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 of El Salvador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3" l="0" r="97500">
                        <a14:foregroundMark x1="44000" y1="42534" x2="44000" y2="42534"/>
                        <a14:foregroundMark x1="93750" y1="59729" x2="93750" y2="59729"/>
                        <a14:foregroundMark x1="86750" y1="96833" x2="86750" y2="96833"/>
                        <a14:foregroundMark x1="97500" y1="76471" x2="97500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8458200" cy="46731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7391400" y="1219200"/>
            <a:ext cx="9144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10000" y="838200"/>
            <a:ext cx="1600200" cy="1981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457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Los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Héroes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838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Pasaquina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Linda Muth\AppData\Local\Microsoft\Windows\Temporary Internet Files\Content.IE5\GS548M4X\MP91021641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192" y="3629891"/>
            <a:ext cx="61227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15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inda's pics 2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2915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Xmas pics 3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0681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105400" y="152400"/>
            <a:ext cx="381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The capital of  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          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El Salvador is    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     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San Salvador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1904</TotalTime>
  <Words>524</Words>
  <Application>Microsoft Office PowerPoint</Application>
  <PresentationFormat>On-screen Show (4:3)</PresentationFormat>
  <Paragraphs>166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Thatch</vt:lpstr>
      <vt:lpstr>PowerPoint Presentation</vt:lpstr>
      <vt:lpstr>Where in the World is El Salvador?</vt:lpstr>
      <vt:lpstr>PowerPoint Presentation</vt:lpstr>
      <vt:lpstr>PowerPoint Presentation</vt:lpstr>
      <vt:lpstr>Some Facts</vt:lpstr>
      <vt:lpstr>PowerPoint Presentation</vt:lpstr>
      <vt:lpstr>El Salvador Weather</vt:lpstr>
      <vt:lpstr>Departments of El Salvador</vt:lpstr>
      <vt:lpstr>PowerPoint Presentation</vt:lpstr>
      <vt:lpstr>Home Base</vt:lpstr>
      <vt:lpstr>PowerPoint Presentation</vt:lpstr>
      <vt:lpstr>PowerPoint Presentation</vt:lpstr>
      <vt:lpstr>… and you can find lots of awesome new foods to sample</vt:lpstr>
      <vt:lpstr>Salvadoran Lutheran Church </vt:lpstr>
      <vt:lpstr>Departments of El Salvador</vt:lpstr>
      <vt:lpstr>The               Salvadoran Lutheran Church</vt:lpstr>
      <vt:lpstr>PowerPoint Presentation</vt:lpstr>
      <vt:lpstr>The Salvadoran Lutheran Church</vt:lpstr>
      <vt:lpstr>PowerPoint Presentation</vt:lpstr>
      <vt:lpstr>Departments of El Salvador</vt:lpstr>
      <vt:lpstr>Los Héroes</vt:lpstr>
      <vt:lpstr>Los Héroes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Muth</dc:creator>
  <cp:lastModifiedBy>Linda Muth</cp:lastModifiedBy>
  <cp:revision>40</cp:revision>
  <dcterms:created xsi:type="dcterms:W3CDTF">2008-02-08T19:34:46Z</dcterms:created>
  <dcterms:modified xsi:type="dcterms:W3CDTF">2013-08-26T15:28:48Z</dcterms:modified>
</cp:coreProperties>
</file>